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60" r:id="rId14"/>
    <p:sldId id="261" r:id="rId15"/>
    <p:sldId id="263" r:id="rId16"/>
    <p:sldId id="262" r:id="rId17"/>
    <p:sldId id="273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oronakrakowa.pl/index.php/pl/116-konsultacje-spoleczne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89213" y="1892301"/>
            <a:ext cx="8915399" cy="1968500"/>
          </a:xfrm>
        </p:spPr>
        <p:txBody>
          <a:bodyPr>
            <a:normAutofit fontScale="90000"/>
          </a:bodyPr>
          <a:lstStyle/>
          <a:p>
            <a:r>
              <a:rPr lang="pl-PL" sz="2800" b="1" dirty="0" smtClean="0"/>
              <a:t/>
            </a:r>
            <a:br>
              <a:rPr lang="pl-PL" sz="2800" b="1" dirty="0" smtClean="0"/>
            </a:br>
            <a:r>
              <a:rPr lang="pl-PL" sz="2800" b="1" dirty="0" smtClean="0"/>
              <a:t>Szkolenie dla Potencjalnych Beneficjentów </a:t>
            </a:r>
            <a:r>
              <a:rPr lang="pl-PL" sz="2800" b="1" dirty="0"/>
              <a:t>poddziałania „Wsparcie na wdrażanie operacji w ramach strategii rozwoju lokalnego kierowanego przez społeczność” objętego Programem Rozwoju Obszarów Wiejskich na lata </a:t>
            </a:r>
            <a:r>
              <a:rPr lang="pl-PL" sz="2800" b="1" dirty="0" smtClean="0"/>
              <a:t>2014-2020 </a:t>
            </a:r>
            <a:r>
              <a:rPr lang="pl-PL" sz="2800" dirty="0"/>
              <a:t/>
            </a:r>
            <a:br>
              <a:rPr lang="pl-PL" sz="2800" dirty="0"/>
            </a:br>
            <a:r>
              <a:rPr lang="pl-PL" sz="2800" b="1" dirty="0" smtClean="0"/>
              <a:t>„Kryteria wyboru i oceny operacji”</a:t>
            </a:r>
            <a:r>
              <a:rPr lang="pl-PL" sz="2800" b="1" dirty="0"/>
              <a:t/>
            </a:r>
            <a:br>
              <a:rPr lang="pl-PL" sz="2800" b="1" dirty="0"/>
            </a:br>
            <a:r>
              <a:rPr lang="pl-PL" sz="2800" b="1" dirty="0" smtClean="0"/>
              <a:t>Gmina Kocmyrzów-Luborzyca – 26.09.2016r.</a:t>
            </a:r>
            <a:endParaRPr lang="pl-PL" sz="2800" dirty="0"/>
          </a:p>
        </p:txBody>
      </p:sp>
      <p:pic>
        <p:nvPicPr>
          <p:cNvPr id="4" name="Obraz 4" descr="SKPK- nowe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0437" y="311152"/>
            <a:ext cx="1654175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pPr algn="ctr"/>
            <a:endParaRPr lang="pl-PL" dirty="0" smtClean="0"/>
          </a:p>
          <a:p>
            <a:pPr algn="ctr"/>
            <a:endParaRPr lang="pl-PL" sz="3400" dirty="0" smtClean="0"/>
          </a:p>
          <a:p>
            <a:pPr algn="ctr"/>
            <a:r>
              <a:rPr lang="pl-PL" sz="3400" dirty="0" smtClean="0"/>
              <a:t>Europejski </a:t>
            </a:r>
            <a:r>
              <a:rPr lang="pl-PL" sz="3400" dirty="0"/>
              <a:t>Fundusz Rolny na rzecz Rozwoju Obszarów Wiejskich</a:t>
            </a:r>
          </a:p>
          <a:p>
            <a:pPr algn="ctr"/>
            <a:r>
              <a:rPr lang="pl-PL" sz="3400" dirty="0" smtClean="0">
                <a:effectLst/>
              </a:rPr>
              <a:t>Europa inwestująca w obszary wiejskie</a:t>
            </a:r>
          </a:p>
          <a:p>
            <a:pPr algn="ctr"/>
            <a:r>
              <a:rPr lang="pl-PL" sz="3400" dirty="0" smtClean="0">
                <a:effectLst/>
              </a:rPr>
              <a:t>Instytucja Zarządzająca PROW 2014-2020 – Minister Rolnictwa i Rozwoju Wsi. </a:t>
            </a:r>
            <a:br>
              <a:rPr lang="pl-PL" sz="3400" dirty="0" smtClean="0">
                <a:effectLst/>
              </a:rPr>
            </a:br>
            <a:r>
              <a:rPr lang="pl-PL" sz="3400" dirty="0" smtClean="0">
                <a:effectLst/>
              </a:rPr>
              <a:t>Prezentacja opracowana przez pracowników biura LGD Stowarzyszenie Korona Północnego Krakowa, współfinansowana jest ze środków Unii Europejskiej w ramach działania 19. „Wsparcie dla rozwoju lokalnego w ramach inicjatywy LEADER”, poddziałanie 19.4 „Wsparcie na rzecz kosztów bieżących i aktywizacji” PROW 2014-2020</a:t>
            </a:r>
          </a:p>
          <a:p>
            <a:r>
              <a:rPr lang="pl-PL" dirty="0"/>
              <a:t> </a:t>
            </a:r>
          </a:p>
          <a:p>
            <a:endParaRPr lang="pl-PL" altLang="pl-PL" b="1" dirty="0" smtClean="0"/>
          </a:p>
        </p:txBody>
      </p:sp>
      <p:pic>
        <p:nvPicPr>
          <p:cNvPr id="6" name="Obraz 28" descr="logo_U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6626" y="4325937"/>
            <a:ext cx="847725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az 29" descr="lel_Leader_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7350" y="4357688"/>
            <a:ext cx="59055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Obraz 30" descr="SKPK- nowe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875" y="4313238"/>
            <a:ext cx="7810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Obraz 31" descr=",Nowe-logo-Wojewodztwa-Malopolskieg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7300" y="4362450"/>
            <a:ext cx="9620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az 32" descr="prow 2014-202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2450" y="4325937"/>
            <a:ext cx="8763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0571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pl-PL" b="1" dirty="0"/>
              <a:t>Cel szczegółowy CS.1.2</a:t>
            </a:r>
            <a:endParaRPr lang="pl-PL" dirty="0"/>
          </a:p>
          <a:p>
            <a:pPr>
              <a:defRPr/>
            </a:pPr>
            <a:r>
              <a:rPr lang="pl-PL" b="1" dirty="0"/>
              <a:t>Atrakcyjna przestrzeń publiczna, umożliwiająca integrację społeczną i ułatwiająca zagospodarowanie czasu wolnego w oparciu o lokalne zasoby </a:t>
            </a:r>
          </a:p>
          <a:p>
            <a:pPr marL="109537" indent="0">
              <a:buFont typeface="Wingdings 3" panose="05040102010807070707" pitchFamily="18" charset="2"/>
              <a:buNone/>
              <a:defRPr/>
            </a:pPr>
            <a:endParaRPr lang="pl-PL" dirty="0"/>
          </a:p>
          <a:p>
            <a:pPr>
              <a:defRPr/>
            </a:pPr>
            <a:r>
              <a:rPr lang="pl-PL" b="1" dirty="0"/>
              <a:t>Przedsięwzięcie P1.2.1</a:t>
            </a:r>
            <a:endParaRPr lang="pl-PL" dirty="0"/>
          </a:p>
          <a:p>
            <a:pPr>
              <a:defRPr/>
            </a:pPr>
            <a:r>
              <a:rPr lang="pl-PL" b="1" dirty="0"/>
              <a:t>Tworzenie lub rozwój miejsc aktywności społeczno-kulturalnej </a:t>
            </a:r>
          </a:p>
          <a:p>
            <a:pPr marL="109537" indent="0">
              <a:buFont typeface="Wingdings 3" panose="05040102010807070707" pitchFamily="18" charset="2"/>
              <a:buNone/>
              <a:defRPr/>
            </a:pPr>
            <a:endParaRPr lang="pl-PL" dirty="0"/>
          </a:p>
          <a:p>
            <a:pPr>
              <a:defRPr/>
            </a:pPr>
            <a:r>
              <a:rPr lang="pl-PL" b="1" dirty="0"/>
              <a:t>Przedsięwzięcie P1.2.2</a:t>
            </a:r>
            <a:endParaRPr lang="pl-PL" dirty="0"/>
          </a:p>
          <a:p>
            <a:pPr>
              <a:defRPr/>
            </a:pPr>
            <a:r>
              <a:rPr lang="pl-PL" b="1" dirty="0"/>
              <a:t>Tworzenie lub rozwój miejsc sportu i rekreacji 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40299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pl-PL" sz="2000" b="1" dirty="0"/>
              <a:t>Cel szczegółowy CS2.1</a:t>
            </a:r>
            <a:endParaRPr lang="pl-PL" sz="2000" dirty="0"/>
          </a:p>
          <a:p>
            <a:pPr>
              <a:defRPr/>
            </a:pPr>
            <a:r>
              <a:rPr lang="pl-PL" sz="2000" b="1" dirty="0"/>
              <a:t>Stworzenie miejsc pracy przez przedsiębiorców wykorzystujących lokalny potencjał i zasoby, uwzględniających potrzeby specyficzne dla mieszkańców aglomeracji krakowskiej </a:t>
            </a:r>
          </a:p>
          <a:p>
            <a:pPr marL="109537" indent="0">
              <a:buFont typeface="Wingdings 3" panose="05040102010807070707" pitchFamily="18" charset="2"/>
              <a:buNone/>
              <a:defRPr/>
            </a:pPr>
            <a:endParaRPr lang="pl-PL" dirty="0"/>
          </a:p>
          <a:p>
            <a:pPr>
              <a:defRPr/>
            </a:pPr>
            <a:r>
              <a:rPr lang="pl-PL" dirty="0"/>
              <a:t> </a:t>
            </a:r>
            <a:r>
              <a:rPr lang="pl-PL" b="1" dirty="0"/>
              <a:t>Przedsięwzięcie P2.1.1</a:t>
            </a:r>
            <a:endParaRPr lang="pl-PL" dirty="0"/>
          </a:p>
          <a:p>
            <a:pPr>
              <a:defRPr/>
            </a:pPr>
            <a:r>
              <a:rPr lang="pl-PL" b="1" dirty="0"/>
              <a:t>Nowe przedsiębiorstwa na obszarze LGD, tworzące miejsca pracy, wykorzystujące lokalny potencjał i zasoby </a:t>
            </a:r>
          </a:p>
          <a:p>
            <a:pPr marL="109537" indent="0">
              <a:buFont typeface="Wingdings 3" panose="05040102010807070707" pitchFamily="18" charset="2"/>
              <a:buNone/>
              <a:defRPr/>
            </a:pPr>
            <a:endParaRPr lang="pl-PL" dirty="0"/>
          </a:p>
          <a:p>
            <a:pPr>
              <a:defRPr/>
            </a:pPr>
            <a:r>
              <a:rPr lang="pl-PL" dirty="0"/>
              <a:t> </a:t>
            </a:r>
            <a:r>
              <a:rPr lang="pl-PL" b="1" dirty="0"/>
              <a:t>Przedsięwzięcie P2.1.2</a:t>
            </a:r>
            <a:endParaRPr lang="pl-PL" dirty="0"/>
          </a:p>
          <a:p>
            <a:pPr>
              <a:defRPr/>
            </a:pPr>
            <a:r>
              <a:rPr lang="pl-PL" b="1" dirty="0"/>
              <a:t>Rozwijanie istniejących na obszarze LGD przedsiębiorstw, prowadzące do utworzenia nowych miejsc pracy, z innowacyjnym wykorzystaniem lokalnego potencjału i zasobów </a:t>
            </a:r>
            <a:endParaRPr lang="pl-PL" dirty="0"/>
          </a:p>
          <a:p>
            <a:pPr marL="109537" indent="0">
              <a:buFont typeface="Wingdings 3" panose="05040102010807070707" pitchFamily="18" charset="2"/>
              <a:buNone/>
              <a:defRPr/>
            </a:pPr>
            <a:r>
              <a:rPr lang="pl-PL" dirty="0"/>
              <a:t> 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9330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89212" y="1143000"/>
            <a:ext cx="8915400" cy="476822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l-PL" b="1" dirty="0"/>
              <a:t>Cel szczegółowy CS2.2</a:t>
            </a:r>
            <a:endParaRPr lang="pl-PL" dirty="0"/>
          </a:p>
          <a:p>
            <a:pPr>
              <a:defRPr/>
            </a:pPr>
            <a:r>
              <a:rPr lang="pl-PL" b="1" dirty="0"/>
              <a:t>Stworzenie infrastruktury i/lub narzędzi wspierających aktywność biznesową podmiotów prowadzących działalność gospodarczą </a:t>
            </a:r>
          </a:p>
          <a:p>
            <a:pPr>
              <a:defRPr/>
            </a:pPr>
            <a:endParaRPr lang="pl-PL" dirty="0"/>
          </a:p>
          <a:p>
            <a:pPr>
              <a:defRPr/>
            </a:pPr>
            <a:r>
              <a:rPr lang="pl-PL" b="1" dirty="0"/>
              <a:t>Przedsięwzięcie P2.2.1</a:t>
            </a:r>
            <a:endParaRPr lang="pl-PL" dirty="0"/>
          </a:p>
          <a:p>
            <a:pPr>
              <a:defRPr/>
            </a:pPr>
            <a:r>
              <a:rPr lang="pl-PL" b="1" dirty="0"/>
              <a:t>Sieci współpracy umożliwiające lub ułatwiające wprowadzenie nowych produktów / usług na rynek lub poszerzające rynki zbytu </a:t>
            </a:r>
          </a:p>
          <a:p>
            <a:pPr marL="109537" indent="0">
              <a:buFont typeface="Wingdings 3" panose="05040102010807070707" pitchFamily="18" charset="2"/>
              <a:buNone/>
              <a:defRPr/>
            </a:pPr>
            <a:endParaRPr lang="pl-PL" dirty="0"/>
          </a:p>
          <a:p>
            <a:pPr>
              <a:defRPr/>
            </a:pPr>
            <a:r>
              <a:rPr lang="pl-PL" dirty="0"/>
              <a:t> </a:t>
            </a:r>
            <a:r>
              <a:rPr lang="pl-PL" b="1" dirty="0"/>
              <a:t>Przedsięwzięcie P2.2.2</a:t>
            </a:r>
            <a:endParaRPr lang="pl-PL" dirty="0"/>
          </a:p>
          <a:p>
            <a:pPr>
              <a:defRPr/>
            </a:pPr>
            <a:r>
              <a:rPr lang="pl-PL" b="1" dirty="0"/>
              <a:t>Inkubator lokalnego przetwórstwa (centrum przetwórstwa lokalnego) wraz z promocją produktów i usług 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2581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Rodzaje działań i środki do rozdysponowania: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sz="2200" b="1" dirty="0"/>
              <a:t>1. Podejmowanie działalności gospodarczej – </a:t>
            </a:r>
            <a:br>
              <a:rPr lang="pl-PL" sz="2200" b="1" dirty="0"/>
            </a:br>
            <a:r>
              <a:rPr lang="pl-PL" sz="2200" b="1" dirty="0"/>
              <a:t>1 305 000,00zł</a:t>
            </a:r>
          </a:p>
          <a:p>
            <a:pPr marL="0" indent="0">
              <a:buNone/>
            </a:pPr>
            <a:r>
              <a:rPr lang="pl-PL" sz="2200" b="1" dirty="0"/>
              <a:t>2. Rozwijanie działalności gospodarczej-1 800 000,00zł</a:t>
            </a:r>
          </a:p>
          <a:p>
            <a:pPr marL="0" indent="0">
              <a:buNone/>
            </a:pPr>
            <a:r>
              <a:rPr lang="pl-PL" sz="2200" b="1" dirty="0"/>
              <a:t>3. Projekty grantowe-1 350 000,00zł</a:t>
            </a:r>
          </a:p>
          <a:p>
            <a:pPr marL="0" indent="0">
              <a:buNone/>
            </a:pPr>
            <a:r>
              <a:rPr lang="pl-PL" sz="2200" b="1" dirty="0"/>
              <a:t>4. Inkubator przetwórstwa lokalnego- 450 000,00zł</a:t>
            </a:r>
          </a:p>
          <a:p>
            <a:pPr marL="0" indent="0">
              <a:buNone/>
            </a:pPr>
            <a:r>
              <a:rPr lang="pl-PL" sz="2200" b="1" dirty="0"/>
              <a:t>5. Krótkie łańcuchy żywnościowe- 45 000,00zł</a:t>
            </a:r>
          </a:p>
          <a:p>
            <a:pPr marL="0" indent="0">
              <a:buNone/>
            </a:pPr>
            <a:r>
              <a:rPr lang="pl-PL" sz="2200" b="1" dirty="0"/>
              <a:t>6. Projekty inwestycyjne- 2 160 000,00zł</a:t>
            </a:r>
          </a:p>
          <a:p>
            <a:pPr marL="0" indent="0">
              <a:buNone/>
            </a:pPr>
            <a:r>
              <a:rPr lang="pl-PL" sz="2200" b="1" dirty="0"/>
              <a:t>7. Projekty własne (projekt realizuje  LGD w przypadku braku zainteresowania projektem innych podmiotów)-</a:t>
            </a:r>
          </a:p>
          <a:p>
            <a:pPr marL="0" indent="0">
              <a:buNone/>
            </a:pPr>
            <a:r>
              <a:rPr lang="pl-PL" sz="2200" b="1" dirty="0"/>
              <a:t>90 000,00zł</a:t>
            </a:r>
          </a:p>
          <a:p>
            <a:pPr marL="0" indent="0">
              <a:buNone/>
            </a:pPr>
            <a:r>
              <a:rPr lang="pl-PL" sz="2200" b="1" dirty="0"/>
              <a:t>Łącznie: 7 200 000,00 zł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61168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966690"/>
          </a:xfrm>
        </p:spPr>
        <p:txBody>
          <a:bodyPr>
            <a:noAutofit/>
          </a:bodyPr>
          <a:lstStyle/>
          <a:p>
            <a:r>
              <a:rPr lang="pl-PL" sz="2800" b="1" dirty="0" smtClean="0"/>
              <a:t>Lokalne kryteria wyboru operacji </a:t>
            </a:r>
            <a:r>
              <a:rPr lang="pl-PL" sz="2800" b="1" dirty="0"/>
              <a:t>oraz kryteria strategiczne (premiujące) dla operacji z zakresu podejmowania oraz rozwoju przedsiębiorczości na obszarze objętym LSR realizowanych przez inne podmioty niż LGD</a:t>
            </a:r>
            <a:r>
              <a:rPr lang="pl-PL" sz="2800" b="1" dirty="0" smtClean="0"/>
              <a:t>;</a:t>
            </a:r>
            <a:r>
              <a:rPr lang="pl-PL" sz="2000" b="1" dirty="0" smtClean="0"/>
              <a:t/>
            </a:r>
            <a:br>
              <a:rPr lang="pl-PL" sz="2000" b="1" dirty="0" smtClean="0"/>
            </a:br>
            <a:r>
              <a:rPr lang="pl-PL" sz="2000" b="1" dirty="0" smtClean="0"/>
              <a:t> </a:t>
            </a:r>
            <a:endParaRPr lang="pl-PL" sz="2000" b="1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2817812" y="3530600"/>
            <a:ext cx="8915400" cy="3180722"/>
          </a:xfrm>
        </p:spPr>
        <p:txBody>
          <a:bodyPr>
            <a:normAutofit/>
          </a:bodyPr>
          <a:lstStyle/>
          <a:p>
            <a:r>
              <a:rPr lang="pl-PL" sz="2000" dirty="0" smtClean="0">
                <a:hlinkClick r:id="rId2"/>
              </a:rPr>
              <a:t>http://www.koronakrakowa.pl/index.php/pl/116-konsultacje-spoleczne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407204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Grupy </a:t>
            </a:r>
            <a:r>
              <a:rPr lang="pl-PL" b="1" dirty="0" err="1" smtClean="0"/>
              <a:t>defaworyzowane</a:t>
            </a:r>
            <a:r>
              <a:rPr lang="pl-PL" b="1" dirty="0" smtClean="0"/>
              <a:t>: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Bezrobotni, w tym osoby młode</a:t>
            </a:r>
          </a:p>
          <a:p>
            <a:r>
              <a:rPr lang="pl-PL" b="1" dirty="0" smtClean="0"/>
              <a:t>Kobiety, które po ukończeniu szkoły nie były obecne na rynku pracy lub opuściły go na kilka lat</a:t>
            </a:r>
          </a:p>
          <a:p>
            <a:r>
              <a:rPr lang="pl-PL" b="1" dirty="0" smtClean="0"/>
              <a:t>Osoby niepełnosprawne, których szanse na znalezienie zatrudnienia na wsi są niewielkie</a:t>
            </a:r>
          </a:p>
          <a:p>
            <a:r>
              <a:rPr lang="pl-PL" b="1" dirty="0" smtClean="0"/>
              <a:t>Osoby w wieku 50+</a:t>
            </a:r>
          </a:p>
          <a:p>
            <a:r>
              <a:rPr lang="pl-PL" b="1" dirty="0" smtClean="0"/>
              <a:t>Rolnicy</a:t>
            </a:r>
          </a:p>
          <a:p>
            <a:r>
              <a:rPr lang="pl-PL" b="1" dirty="0" smtClean="0"/>
              <a:t>Osoby korzystające z pomocy społecznej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951973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Terminy naborów: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Nabór wniosków na działanie Podejmowanie działalności gospodarczej – planowany konkurs w terminie 17-31.10.2016, obecnie czekamy na zgodę SW</a:t>
            </a:r>
          </a:p>
          <a:p>
            <a:r>
              <a:rPr lang="pl-PL" b="1" dirty="0" smtClean="0"/>
              <a:t>Czas trwania naboru: 14 dni</a:t>
            </a:r>
          </a:p>
          <a:p>
            <a:r>
              <a:rPr lang="pl-PL" b="1" dirty="0" smtClean="0"/>
              <a:t>Czas oceny przez Radę i przesłania wybranych do finansowania projektów do Samorządu Województwa  – max. 45 dni</a:t>
            </a:r>
          </a:p>
          <a:p>
            <a:r>
              <a:rPr lang="pl-PL" b="1" dirty="0" smtClean="0"/>
              <a:t>Czas rozpatrywania wybranych wniosków przez Samorząd Województwa – 3 miesiące</a:t>
            </a:r>
          </a:p>
          <a:p>
            <a:pPr marL="0" indent="0">
              <a:buNone/>
            </a:pP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38762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ymbol zastępczy zawartości 1"/>
          <p:cNvSpPr>
            <a:spLocks noGrp="1"/>
          </p:cNvSpPr>
          <p:nvPr>
            <p:ph idx="1"/>
          </p:nvPr>
        </p:nvSpPr>
        <p:spPr>
          <a:xfrm>
            <a:off x="2135188" y="1185864"/>
            <a:ext cx="8229600" cy="2890837"/>
          </a:xfrm>
        </p:spPr>
        <p:txBody>
          <a:bodyPr anchor="ctr"/>
          <a:lstStyle/>
          <a:p>
            <a:pPr marL="0" indent="0" algn="ctr" eaLnBrk="1" hangingPunct="1">
              <a:buNone/>
            </a:pPr>
            <a:r>
              <a:rPr lang="pl-PL" altLang="pl-PL" sz="4000" b="1" dirty="0"/>
              <a:t>Dziękujemy za uwagę!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>
          <a:xfrm>
            <a:off x="2711450" y="5214938"/>
            <a:ext cx="7189788" cy="1485900"/>
          </a:xfrm>
        </p:spPr>
        <p:txBody>
          <a:bodyPr/>
          <a:lstStyle/>
          <a:p>
            <a:pPr algn="ctr">
              <a:defRPr/>
            </a:pPr>
            <a:r>
              <a:rPr lang="pl-PL" dirty="0"/>
              <a:t>Europejski Fundusz Rolny na rzecz Rozwoju Obszarów Wiejskich</a:t>
            </a:r>
          </a:p>
          <a:p>
            <a:pPr algn="ctr">
              <a:defRPr/>
            </a:pPr>
            <a:r>
              <a:rPr lang="pl-PL" dirty="0"/>
              <a:t>Europa inwestująca w obszary wiejskie</a:t>
            </a:r>
          </a:p>
          <a:p>
            <a:pPr algn="ctr">
              <a:defRPr/>
            </a:pPr>
            <a:r>
              <a:rPr lang="pl-PL" dirty="0"/>
              <a:t>Instytucja Zarządzająca PROW 2014-2020 – Minister Rolnictwa i Rozwoju Wsi. </a:t>
            </a:r>
            <a:br>
              <a:rPr lang="pl-PL" dirty="0"/>
            </a:br>
            <a:r>
              <a:rPr lang="pl-PL" dirty="0"/>
              <a:t>Prezentacja opracowana przez pracowników biura LGD Stowarzyszenie Korona Północnego Krakowa, współfinansowana jest ze środków Unii Europejskiej w ramach działania 19. „Wsparcie dla rozwoju lokalnego w ramach inicjatywy LEADER”, poddziałanie 19.4 „Wsparcie na rzecz kosztów bieżących i aktywizacji”</a:t>
            </a:r>
          </a:p>
          <a:p>
            <a:pPr algn="ctr">
              <a:defRPr/>
            </a:pPr>
            <a:r>
              <a:rPr lang="pl-PL" dirty="0"/>
              <a:t>PROW 2014-2020</a:t>
            </a:r>
          </a:p>
          <a:p>
            <a:pPr>
              <a:defRPr/>
            </a:pPr>
            <a:endParaRPr lang="pl-PL" dirty="0"/>
          </a:p>
          <a:p>
            <a:pPr>
              <a:defRPr/>
            </a:pPr>
            <a:endParaRPr lang="pl-PL" dirty="0"/>
          </a:p>
        </p:txBody>
      </p:sp>
      <p:pic>
        <p:nvPicPr>
          <p:cNvPr id="27653" name="Obraz 4" descr="logo_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1089" y="4418013"/>
            <a:ext cx="8667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4" name="Obraz 5" descr="lel_Leader_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437063"/>
            <a:ext cx="59055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5" name="Obraz 6" descr="SKPK- nowe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2300" y="4422775"/>
            <a:ext cx="7810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6" name="Obraz 7" descr=",Nowe-logo-Wojewodztwa-Malopolskieg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4501" y="4446589"/>
            <a:ext cx="9620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7" name="Obraz 8" descr="prow 2014-202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7675" y="4462463"/>
            <a:ext cx="8763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7221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3100" b="1" dirty="0"/>
              <a:t>Procedury oceny i wyboru operacji </a:t>
            </a:r>
            <a:r>
              <a:rPr lang="pl-PL" sz="3100" b="1" dirty="0" smtClean="0"/>
              <a:t>– podział na podstawowe etapy: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89212" y="1676400"/>
            <a:ext cx="8915400" cy="4864100"/>
          </a:xfrm>
        </p:spPr>
        <p:txBody>
          <a:bodyPr>
            <a:normAutofit/>
          </a:bodyPr>
          <a:lstStyle/>
          <a:p>
            <a:r>
              <a:rPr lang="pl-PL" sz="2000" b="1" dirty="0"/>
              <a:t>1) ogłoszenie naboru: projekt ogłoszenia przygotowuje Zarząd LGD; biuro LGD zamieszcza na stronie internetowej dokumenty konkursowe; </a:t>
            </a:r>
          </a:p>
          <a:p>
            <a:r>
              <a:rPr lang="pl-PL" sz="2000" b="1" dirty="0"/>
              <a:t>2) składanie wniosków w formie dokumentu elektronicznego wygenerowanego przez generator wniosków oraz w formie papierowej, wygenerowanej w systemie POP; </a:t>
            </a:r>
          </a:p>
          <a:p>
            <a:r>
              <a:rPr lang="pl-PL" sz="2000" b="1" dirty="0"/>
              <a:t>3) rejestrowanie wniosków przez biuro LGD; </a:t>
            </a:r>
          </a:p>
          <a:p>
            <a:r>
              <a:rPr lang="pl-PL" sz="2000" b="1" dirty="0"/>
              <a:t>4) wstępna weryfikacja wniosków za pomocą Kart weryfikacyjnych operacji;</a:t>
            </a:r>
          </a:p>
          <a:p>
            <a:r>
              <a:rPr lang="pl-PL" sz="2000" b="1" dirty="0"/>
              <a:t> 5) przesłanie wniosków przez Przewodniczącego Rady do zapoznania się i ewentualnego przeprowadzenia oceny i wyboru operacji przez członków Rady;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9443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b="1" dirty="0"/>
              <a:t>Procedury oceny i wyboru operacji – podział na podstawowe </a:t>
            </a:r>
            <a:r>
              <a:rPr lang="pl-PL" sz="2800" b="1" dirty="0" smtClean="0"/>
              <a:t>etapy c.d.: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89212" y="1714500"/>
            <a:ext cx="8915400" cy="4635500"/>
          </a:xfrm>
        </p:spPr>
        <p:txBody>
          <a:bodyPr>
            <a:normAutofit/>
          </a:bodyPr>
          <a:lstStyle/>
          <a:p>
            <a:r>
              <a:rPr lang="pl-PL" sz="2400" b="1" dirty="0"/>
              <a:t>6) ocena i wybór operacji tj.: </a:t>
            </a:r>
          </a:p>
          <a:p>
            <a:r>
              <a:rPr lang="pl-PL" sz="2400" b="1" dirty="0"/>
              <a:t>a) ocena zgodności operacji z LSR; </a:t>
            </a:r>
          </a:p>
          <a:p>
            <a:r>
              <a:rPr lang="pl-PL" sz="2400" b="1" dirty="0"/>
              <a:t>b) ocena operacji według lokalnych kryteriów wyboru operacji,</a:t>
            </a:r>
          </a:p>
          <a:p>
            <a:r>
              <a:rPr lang="pl-PL" sz="2400" b="1" dirty="0"/>
              <a:t>c) posiedzenie Rady, na której członkowie Rady decydują w drodze głosowania, czy wybrane wstępnie operacje są zgodne z LSR i czy mogą być poddane dalszej ocenie zgodności według lokalnych kryteriów premiujących; następuje ustalenie kwot wsparcia lub wysokości premii dla poszczególnych operacji;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9919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b="1" dirty="0"/>
              <a:t>Procedury oceny i wyboru operacji – podział na podstawowe etapy c.d.: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610100"/>
          </a:xfrm>
        </p:spPr>
        <p:txBody>
          <a:bodyPr>
            <a:normAutofit/>
          </a:bodyPr>
          <a:lstStyle/>
          <a:p>
            <a:r>
              <a:rPr lang="pl-PL" sz="2400" b="1" dirty="0"/>
              <a:t>7) sporządzenie listy operacji (zarówno ocenionych pozytywnie jak i negatywnie) i przyjęcie jej w formie uchwały; </a:t>
            </a:r>
          </a:p>
          <a:p>
            <a:r>
              <a:rPr lang="pl-PL" sz="2400" b="1" dirty="0"/>
              <a:t>8) przekazanie informacji dla wnioskodawców co do decyzji odnośnie ich wniosków; </a:t>
            </a:r>
          </a:p>
          <a:p>
            <a:r>
              <a:rPr lang="pl-PL" sz="2400" b="1" dirty="0"/>
              <a:t>9) ogłoszenie wyników i przekazanie do Instytucji Wdrażającej wniosków o udzielenie wsparcia dla wybranych operacji.</a:t>
            </a:r>
          </a:p>
          <a:p>
            <a:r>
              <a:rPr lang="pl-PL" sz="2400" b="1" dirty="0"/>
              <a:t>Wszystkim wnioskodawcom (z negatywnie ocenionymi wnioskami) przysługuje odwołanie (wniesienie protestu).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0283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Zgodność z Lokalną Strategią Rozwoju: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3200" b="1" dirty="0"/>
              <a:t>Projekt musi być zgodny z co najmniej jednym celem ogólnym, szczegółowym i przedsięwzięciem zapisanym w Lokalnej Strategii Rozwoju</a:t>
            </a:r>
          </a:p>
        </p:txBody>
      </p:sp>
    </p:spTree>
    <p:extLst>
      <p:ext uri="{BB962C8B-B14F-4D97-AF65-F5344CB8AC3E}">
        <p14:creationId xmlns:p14="http://schemas.microsoft.com/office/powerpoint/2010/main" val="324637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Cele ogólne LSR: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buFont typeface="Wingdings 3" panose="05040102010807070707" pitchFamily="18" charset="2"/>
              <a:buNone/>
              <a:defRPr/>
            </a:pPr>
            <a:r>
              <a:rPr lang="pl-PL" sz="2000" b="1" dirty="0"/>
              <a:t>I. Świadome i aktywne społeczeństwo dysponujące odpowiednim zapleczem infrastrukturalnym</a:t>
            </a:r>
          </a:p>
          <a:p>
            <a:pPr marL="109537" indent="0">
              <a:buFont typeface="Wingdings 3" panose="05040102010807070707" pitchFamily="18" charset="2"/>
              <a:buNone/>
              <a:defRPr/>
            </a:pPr>
            <a:endParaRPr lang="pl-PL" sz="2000" b="1" dirty="0"/>
          </a:p>
          <a:p>
            <a:pPr marL="109537" indent="0">
              <a:buFont typeface="Wingdings 3" panose="05040102010807070707" pitchFamily="18" charset="2"/>
              <a:buNone/>
              <a:defRPr/>
            </a:pPr>
            <a:r>
              <a:rPr lang="pl-PL" sz="2000" b="1" dirty="0"/>
              <a:t>II. Rozwinięta, świadoma i odpowiedzialna społeczność lokalnych przedsiębiorców, identyfikujących się ze środowiskiem społecznym, oferujących innowacyjne produkty </a:t>
            </a:r>
            <a:r>
              <a:rPr lang="pl-PL" sz="2000" b="1" dirty="0" smtClean="0"/>
              <a:t>i </a:t>
            </a:r>
            <a:r>
              <a:rPr lang="pl-PL" sz="2000" b="1" dirty="0"/>
              <a:t>usługi.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1644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 flipV="1">
            <a:off x="2592924" y="571500"/>
            <a:ext cx="8911687" cy="52610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zawartości 5"/>
          <p:cNvSpPr>
            <a:spLocks noGrp="1"/>
          </p:cNvSpPr>
          <p:nvPr>
            <p:ph sz="half" idx="2"/>
          </p:nvPr>
        </p:nvSpPr>
        <p:spPr>
          <a:xfrm>
            <a:off x="2589212" y="1473200"/>
            <a:ext cx="4342893" cy="4429826"/>
          </a:xfrm>
        </p:spPr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pl-PL" sz="2000" b="1" dirty="0"/>
              <a:t>Cel ogólny I CO1.0</a:t>
            </a:r>
            <a:endParaRPr lang="pl-PL" sz="2000" dirty="0"/>
          </a:p>
          <a:p>
            <a:pPr>
              <a:defRPr/>
            </a:pPr>
            <a:r>
              <a:rPr lang="pl-PL" sz="2000" b="1" dirty="0"/>
              <a:t>Świadome i aktywne społeczeństwo dysponujące odpowiednim zapleczem infrastrukturalnym </a:t>
            </a:r>
          </a:p>
          <a:p>
            <a:pPr marL="109537" indent="0">
              <a:buFont typeface="Wingdings 3" panose="05040102010807070707" pitchFamily="18" charset="2"/>
              <a:buNone/>
              <a:defRPr/>
            </a:pPr>
            <a:endParaRPr lang="pl-PL" sz="2000" dirty="0"/>
          </a:p>
          <a:p>
            <a:pPr>
              <a:defRPr/>
            </a:pPr>
            <a:r>
              <a:rPr lang="pl-PL" b="1" dirty="0"/>
              <a:t>Cel szczegółowy  CS1.1</a:t>
            </a:r>
            <a:endParaRPr lang="pl-PL" dirty="0"/>
          </a:p>
          <a:p>
            <a:pPr>
              <a:defRPr/>
            </a:pPr>
            <a:r>
              <a:rPr lang="pl-PL" b="1" dirty="0"/>
              <a:t>Odpowiedzialne i aktywne lokalne społeczności posiadające kompetencje do podnoszenia jakości życia </a:t>
            </a:r>
          </a:p>
          <a:p>
            <a:pPr marL="109537" indent="0">
              <a:buFont typeface="Wingdings 3" panose="05040102010807070707" pitchFamily="18" charset="2"/>
              <a:buNone/>
              <a:defRPr/>
            </a:pPr>
            <a:endParaRPr lang="pl-PL" dirty="0"/>
          </a:p>
          <a:p>
            <a:pPr>
              <a:defRPr/>
            </a:pPr>
            <a:r>
              <a:rPr lang="pl-PL" b="1" dirty="0"/>
              <a:t>Cel szczegółowy CS.1.2</a:t>
            </a:r>
            <a:endParaRPr lang="pl-PL" dirty="0"/>
          </a:p>
          <a:p>
            <a:pPr>
              <a:defRPr/>
            </a:pPr>
            <a:r>
              <a:rPr lang="pl-PL" b="1" dirty="0"/>
              <a:t>Atrakcyjna przestrzeń publiczna, umożliwiająca integrację społeczną i ułatwiająca zagospodarowanie czasu wolnego w oparciu o lokalne zasoby </a:t>
            </a:r>
            <a:endParaRPr lang="pl-PL" dirty="0"/>
          </a:p>
          <a:p>
            <a:endParaRPr lang="pl-PL" dirty="0"/>
          </a:p>
        </p:txBody>
      </p:sp>
      <p:sp>
        <p:nvSpPr>
          <p:cNvPr id="7" name="Symbol zastępczy tekstu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4"/>
          </p:nvPr>
        </p:nvSpPr>
        <p:spPr>
          <a:xfrm>
            <a:off x="7166957" y="1104900"/>
            <a:ext cx="4338674" cy="4794898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pl-PL" sz="2000" b="1" dirty="0"/>
              <a:t>Cel ogólny CO2.0</a:t>
            </a:r>
            <a:endParaRPr lang="pl-PL" sz="2000" dirty="0"/>
          </a:p>
          <a:p>
            <a:pPr>
              <a:defRPr/>
            </a:pPr>
            <a:r>
              <a:rPr lang="pl-PL" sz="2000" b="1" dirty="0"/>
              <a:t>Rozwinięta, świadoma i odpowiedzialna społeczność lokalnych przedsiębiorców, identyfikujących się ze środowiskiem społecznym, oferujących innowacyjne produkty i usługi.</a:t>
            </a:r>
          </a:p>
          <a:p>
            <a:pPr marL="109537" indent="0">
              <a:buFont typeface="Wingdings 3" panose="05040102010807070707" pitchFamily="18" charset="2"/>
              <a:buNone/>
              <a:defRPr/>
            </a:pPr>
            <a:r>
              <a:rPr lang="pl-PL" b="1" dirty="0"/>
              <a:t>Cel szczegółowy CS2.1</a:t>
            </a:r>
            <a:endParaRPr lang="pl-PL" dirty="0"/>
          </a:p>
          <a:p>
            <a:pPr>
              <a:defRPr/>
            </a:pPr>
            <a:r>
              <a:rPr lang="pl-PL" b="1" dirty="0"/>
              <a:t>Stworzenie miejsc pracy przez przedsiębiorców wykorzystujących lokalny potencjał i zasoby, uwzględniających potrzeby specyficzne dla mieszkańców aglomeracji krakowskiej</a:t>
            </a:r>
          </a:p>
          <a:p>
            <a:pPr marL="109537" indent="0">
              <a:buFont typeface="Wingdings 3" panose="05040102010807070707" pitchFamily="18" charset="2"/>
              <a:buNone/>
              <a:defRPr/>
            </a:pPr>
            <a:r>
              <a:rPr lang="pl-PL" b="1" dirty="0"/>
              <a:t> </a:t>
            </a:r>
          </a:p>
          <a:p>
            <a:pPr>
              <a:defRPr/>
            </a:pPr>
            <a:r>
              <a:rPr lang="pl-PL" b="1" dirty="0"/>
              <a:t>Cel szczegółowy CS2.2</a:t>
            </a:r>
            <a:endParaRPr lang="pl-PL" dirty="0"/>
          </a:p>
          <a:p>
            <a:pPr>
              <a:defRPr/>
            </a:pPr>
            <a:r>
              <a:rPr lang="pl-PL" b="1" dirty="0"/>
              <a:t>Stworzenie infrastruktury i/lub narzędzi wspierających aktywność biznesową podmiotów prowadzących działalność gospodarczą 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9007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Cele szczegółowe i przedsięwzięcia:</a:t>
            </a:r>
            <a:endParaRPr lang="pl-PL" b="1" dirty="0"/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pl-PL" b="1" dirty="0"/>
              <a:t>Cel szczegółowy  CS1.1</a:t>
            </a:r>
            <a:endParaRPr lang="pl-PL" dirty="0"/>
          </a:p>
          <a:p>
            <a:pPr>
              <a:defRPr/>
            </a:pPr>
            <a:r>
              <a:rPr lang="pl-PL" b="1" dirty="0"/>
              <a:t>Odpowiedzialne i aktywne lokalne społeczności posiadające kompetencje do podnoszenia jakości życia</a:t>
            </a:r>
          </a:p>
          <a:p>
            <a:pPr marL="109537" indent="0">
              <a:buFont typeface="Wingdings 3" panose="05040102010807070707" pitchFamily="18" charset="2"/>
              <a:buNone/>
              <a:defRPr/>
            </a:pPr>
            <a:r>
              <a:rPr lang="pl-PL" b="1" dirty="0"/>
              <a:t> </a:t>
            </a:r>
            <a:endParaRPr lang="pl-PL" dirty="0"/>
          </a:p>
          <a:p>
            <a:pPr>
              <a:defRPr/>
            </a:pPr>
            <a:r>
              <a:rPr lang="pl-PL" b="1" dirty="0"/>
              <a:t>Przedsięwzięcie P1.1.1</a:t>
            </a:r>
            <a:endParaRPr lang="pl-PL" dirty="0"/>
          </a:p>
          <a:p>
            <a:pPr>
              <a:defRPr/>
            </a:pPr>
            <a:r>
              <a:rPr lang="pl-PL" b="1" dirty="0"/>
              <a:t>Wymiana doświadczeń i dobrych praktyk wraz z budowaniem kanałów przepływu informacji </a:t>
            </a:r>
          </a:p>
          <a:p>
            <a:pPr>
              <a:defRPr/>
            </a:pPr>
            <a:endParaRPr lang="pl-PL" dirty="0"/>
          </a:p>
          <a:p>
            <a:pPr>
              <a:defRPr/>
            </a:pPr>
            <a:r>
              <a:rPr lang="pl-PL" b="1" dirty="0"/>
              <a:t>Przedsięwzięcie P1.1.2</a:t>
            </a:r>
            <a:endParaRPr lang="pl-PL" dirty="0"/>
          </a:p>
          <a:p>
            <a:pPr>
              <a:defRPr/>
            </a:pPr>
            <a:r>
              <a:rPr lang="pl-PL" b="1" dirty="0"/>
              <a:t>Działania aktywizujące lokalne społeczności, przyczyniające się do integracji społecznej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8299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89212" y="1384300"/>
            <a:ext cx="8915400" cy="4526922"/>
          </a:xfrm>
        </p:spPr>
        <p:txBody>
          <a:bodyPr/>
          <a:lstStyle/>
          <a:p>
            <a:pPr>
              <a:defRPr/>
            </a:pPr>
            <a:r>
              <a:rPr lang="pl-PL" b="1" dirty="0"/>
              <a:t>Przedsięwzięcie P1.1.3</a:t>
            </a:r>
            <a:endParaRPr lang="pl-PL" dirty="0"/>
          </a:p>
          <a:p>
            <a:pPr>
              <a:defRPr/>
            </a:pPr>
            <a:r>
              <a:rPr lang="pl-PL" b="1" dirty="0"/>
              <a:t>Działania informacyjne, szkoleniowe i aktywizujące prowadzone przez biuro LGD </a:t>
            </a:r>
          </a:p>
          <a:p>
            <a:pPr marL="109537" indent="0">
              <a:buFont typeface="Wingdings 3" panose="05040102010807070707" pitchFamily="18" charset="2"/>
              <a:buNone/>
              <a:defRPr/>
            </a:pPr>
            <a:endParaRPr lang="pl-PL" dirty="0"/>
          </a:p>
          <a:p>
            <a:pPr>
              <a:defRPr/>
            </a:pPr>
            <a:r>
              <a:rPr lang="pl-PL" b="1" dirty="0"/>
              <a:t>Przedsięwzięcie P1.1.4</a:t>
            </a:r>
            <a:endParaRPr lang="pl-PL" dirty="0"/>
          </a:p>
          <a:p>
            <a:pPr>
              <a:defRPr/>
            </a:pPr>
            <a:r>
              <a:rPr lang="pl-PL" b="1" dirty="0"/>
              <a:t>Projekty edukacyjne, ekologiczne oraz z obszaru ochrony, zachowania i/lub promocji dziedzictwa lokalnego 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67695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muga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544</TotalTime>
  <Words>788</Words>
  <Application>Microsoft Office PowerPoint</Application>
  <PresentationFormat>Panoramiczny</PresentationFormat>
  <Paragraphs>112</Paragraphs>
  <Slides>17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21" baseType="lpstr">
      <vt:lpstr>Arial</vt:lpstr>
      <vt:lpstr>Century Gothic</vt:lpstr>
      <vt:lpstr>Wingdings 3</vt:lpstr>
      <vt:lpstr>Smuga</vt:lpstr>
      <vt:lpstr> Szkolenie dla Potencjalnych Beneficjentów poddziałania „Wsparcie na wdrażanie operacji w ramach strategii rozwoju lokalnego kierowanego przez społeczność” objętego Programem Rozwoju Obszarów Wiejskich na lata 2014-2020  „Kryteria wyboru i oceny operacji” Gmina Kocmyrzów-Luborzyca – 26.09.2016r.</vt:lpstr>
      <vt:lpstr>Procedury oceny i wyboru operacji – podział na podstawowe etapy: </vt:lpstr>
      <vt:lpstr>Procedury oceny i wyboru operacji – podział na podstawowe etapy c.d.:</vt:lpstr>
      <vt:lpstr>Procedury oceny i wyboru operacji – podział na podstawowe etapy c.d.:</vt:lpstr>
      <vt:lpstr>Zgodność z Lokalną Strategią Rozwoju:</vt:lpstr>
      <vt:lpstr>Cele ogólne LSR:</vt:lpstr>
      <vt:lpstr>Prezentacja programu PowerPoint</vt:lpstr>
      <vt:lpstr>Cele szczegółowe i przedsięwzięcia:</vt:lpstr>
      <vt:lpstr>Prezentacja programu PowerPoint</vt:lpstr>
      <vt:lpstr>Prezentacja programu PowerPoint</vt:lpstr>
      <vt:lpstr>Prezentacja programu PowerPoint</vt:lpstr>
      <vt:lpstr>Prezentacja programu PowerPoint</vt:lpstr>
      <vt:lpstr>Rodzaje działań i środki do rozdysponowania:</vt:lpstr>
      <vt:lpstr>Lokalne kryteria wyboru operacji oraz kryteria strategiczne (premiujące) dla operacji z zakresu podejmowania oraz rozwoju przedsiębiorczości na obszarze objętym LSR realizowanych przez inne podmioty niż LGD;  </vt:lpstr>
      <vt:lpstr>Grupy defaworyzowane:</vt:lpstr>
      <vt:lpstr>Terminy naborów:</vt:lpstr>
      <vt:lpstr>Prezentacja programu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Szkolenie Rady i Pracowników Biura LGD Stowarzyszenia Korona Północnego Krakowa „Sposoby oceny i wyboru projektów” Mszana Dolna,8-9.09.2016</dc:title>
  <dc:creator>Monika Wołek</dc:creator>
  <cp:lastModifiedBy>Monika Wołek</cp:lastModifiedBy>
  <cp:revision>19</cp:revision>
  <dcterms:created xsi:type="dcterms:W3CDTF">2016-08-31T06:35:08Z</dcterms:created>
  <dcterms:modified xsi:type="dcterms:W3CDTF">2016-10-05T09:24:59Z</dcterms:modified>
</cp:coreProperties>
</file>